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91" d="100"/>
          <a:sy n="91" d="100"/>
        </p:scale>
        <p:origin x="3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12/12/2016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DA79978-91B9-469C-ADDE-DCCCF48C325B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8851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2C0CAEE-5DA8-469B-8259-CDFCC6FCF9FD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0885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85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345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0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9056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2A4F437-D183-4794-832B-F6DD911D056A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9056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560A8C1-AF61-48AE-AAB2-F8753C74664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875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9261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7A5727A-BB6F-4E76-A17C-4CD0D8CCDAD7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9261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3E6B4F1-0193-4C28-8791-4AF286441B69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02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DF0B374-7F32-47EF-9049-1D6AB8E58C0B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9466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F0AF07C-C48D-4E64-8308-50E9602535AD}" type="slidenum">
              <a:rPr lang="en-US" altLang="en-US"/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946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46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54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6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09670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4411D786-E1E8-46FE-9058-0189CFCCCB16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09671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2E46D16-3108-4A53-8918-21D8E9FD1BE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029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D4FC7D5-782E-4DD3-9D0E-430F2677B595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0080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C4DFB5-52CA-42D2-8920-B768D6316B1A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1008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08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721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2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1028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688F88B-92DB-4030-B407-A1BD77B0C84F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028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118A32A-F00C-4B07-A121-CA5B317A9C5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898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4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104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4F1F494-986D-46CA-9EEA-E110567BE974}" type="datetime1">
              <a:rPr lang="en-US" smtClean="0"/>
              <a:pPr>
                <a:defRPr/>
              </a:pPr>
              <a:t>12/12/2016</a:t>
            </a:fld>
            <a:endParaRPr lang="en-US" dirty="0"/>
          </a:p>
        </p:txBody>
      </p:sp>
      <p:sp>
        <p:nvSpPr>
          <p:cNvPr id="1104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AADE817-31FE-457F-B007-658612ABC02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5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Quality Review Is</a:t>
            </a:r>
            <a:br>
              <a:rPr lang="en-US" altLang="en-US"/>
            </a:br>
            <a:r>
              <a:rPr lang="en-US" altLang="en-US"/>
              <a:t>Mandatory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/>
              <a:t>Intake/Interview Form 13614-C</a:t>
            </a:r>
            <a:endParaRPr lang="en-US" altLang="en-US" sz="2400" dirty="0"/>
          </a:p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/>
              <a:t>Pub 4012 Tab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826294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77200" cy="1143000"/>
          </a:xfrm>
        </p:spPr>
        <p:txBody>
          <a:bodyPr/>
          <a:lstStyle/>
          <a:p>
            <a:r>
              <a:rPr lang="en-US" altLang="en-US"/>
              <a:t>Quality Review Summary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 A </a:t>
            </a:r>
            <a:r>
              <a:rPr lang="en-US" altLang="en-US" b="1" dirty="0"/>
              <a:t>MUST</a:t>
            </a:r>
            <a:r>
              <a:rPr lang="en-US" altLang="en-US" dirty="0"/>
              <a:t> for </a:t>
            </a:r>
            <a:r>
              <a:rPr lang="en-US" altLang="en-US" b="1" dirty="0">
                <a:solidFill>
                  <a:srgbClr val="FF0000"/>
                </a:solidFill>
              </a:rPr>
              <a:t>ALL</a:t>
            </a:r>
            <a:r>
              <a:rPr lang="en-US" altLang="en-US" dirty="0"/>
              <a:t> tax returns &amp; PTRs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 dirty="0"/>
              <a:t> </a:t>
            </a:r>
            <a:r>
              <a:rPr lang="en-US" altLang="en-US" sz="3200" b="1" dirty="0">
                <a:solidFill>
                  <a:srgbClr val="FF0000"/>
                </a:solidFill>
              </a:rPr>
              <a:t>NO EXCEPTIONS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QR must be by a 2</a:t>
            </a:r>
            <a:r>
              <a:rPr lang="en-US" altLang="en-US" baseline="30000" dirty="0"/>
              <a:t>nd</a:t>
            </a:r>
            <a:r>
              <a:rPr lang="en-US" altLang="en-US" dirty="0"/>
              <a:t> certified counselor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Use Part VIII of Intake/Interview sheet as reminders for Quality Review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 Lists specific items to be reviewed with taxpayer and checked in TaxSlayer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 Compare with prior year return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2193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Do a Quality Review?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To ensure clients that we:</a:t>
            </a:r>
          </a:p>
          <a:p>
            <a:pPr lvl="1"/>
            <a:r>
              <a:rPr lang="en-US" altLang="en-US" dirty="0"/>
              <a:t> Prepare accurate returns and ensure the correct tax liability</a:t>
            </a:r>
          </a:p>
          <a:p>
            <a:pPr lvl="1"/>
            <a:r>
              <a:rPr lang="en-US" altLang="en-US" dirty="0"/>
              <a:t> Minimize rejected returns, which delay refunds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dirty="0"/>
              <a:t> Mandated by IRS &amp; AARP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7663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Common Errors</a:t>
            </a:r>
          </a:p>
        </p:txBody>
      </p:sp>
      <p:sp>
        <p:nvSpPr>
          <p:cNvPr id="1093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 Incorrect data entry of :</a:t>
            </a:r>
          </a:p>
          <a:p>
            <a:pPr lvl="1"/>
            <a:r>
              <a:rPr lang="en-US" altLang="en-US" dirty="0"/>
              <a:t> Names		Addresses</a:t>
            </a:r>
          </a:p>
          <a:p>
            <a:pPr lvl="1"/>
            <a:r>
              <a:rPr lang="en-US" altLang="en-US" dirty="0"/>
              <a:t> DOB		SS # </a:t>
            </a:r>
          </a:p>
          <a:p>
            <a:r>
              <a:rPr lang="en-US" altLang="en-US" dirty="0"/>
              <a:t> Filing status &amp; dependency determination</a:t>
            </a:r>
          </a:p>
          <a:p>
            <a:r>
              <a:rPr lang="en-US" altLang="en-US" dirty="0"/>
              <a:t> Entry errors from W-2 &amp;/or 1099 information</a:t>
            </a:r>
          </a:p>
          <a:p>
            <a:pPr lvl="1"/>
            <a:r>
              <a:rPr lang="en-US" altLang="en-US" dirty="0"/>
              <a:t> Either in income or tax withholdings fields</a:t>
            </a:r>
          </a:p>
          <a:p>
            <a:pPr lvl="1"/>
            <a:r>
              <a:rPr lang="en-US" altLang="en-US" dirty="0"/>
              <a:t> Missing or incorrect EIN &amp; Payer ID</a:t>
            </a:r>
          </a:p>
          <a:p>
            <a:r>
              <a:rPr lang="en-US" altLang="en-US" dirty="0"/>
              <a:t> Improper entry of RRB-1099R</a:t>
            </a:r>
          </a:p>
          <a:p>
            <a:r>
              <a:rPr lang="en-US" altLang="en-US" dirty="0"/>
              <a:t> Entry of 1099-OID as tax exempt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27097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Potential TaxSlayer Problems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Failure to verify company and taxpayer addresses on W-2 and 1099-R screens</a:t>
            </a:r>
          </a:p>
          <a:p>
            <a:r>
              <a:rPr lang="en-US" altLang="en-US" dirty="0"/>
              <a:t> State adjustment for interest &amp; dividends</a:t>
            </a:r>
          </a:p>
          <a:p>
            <a:r>
              <a:rPr lang="en-US" altLang="en-US" dirty="0"/>
              <a:t> Failure to input medical expense on Federal Schedule A (needed for NJ return)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146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Taxpayer Information Verification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Verify, using taxpayer/spouse ID :</a:t>
            </a:r>
          </a:p>
          <a:p>
            <a:pPr lvl="1"/>
            <a:r>
              <a:rPr lang="en-US" altLang="en-US" dirty="0"/>
              <a:t> Names:  taxpayer, spouse &amp; dependents</a:t>
            </a:r>
          </a:p>
          <a:p>
            <a:pPr lvl="1"/>
            <a:r>
              <a:rPr lang="en-US" altLang="en-US" dirty="0"/>
              <a:t> Address</a:t>
            </a:r>
          </a:p>
          <a:p>
            <a:pPr lvl="1"/>
            <a:r>
              <a:rPr lang="en-US" altLang="en-US" dirty="0"/>
              <a:t> SS #s </a:t>
            </a:r>
          </a:p>
          <a:p>
            <a:pPr lvl="1"/>
            <a:r>
              <a:rPr lang="en-US" altLang="en-US" dirty="0"/>
              <a:t> Dates of Birth</a:t>
            </a:r>
          </a:p>
          <a:p>
            <a:pPr lvl="2"/>
            <a:r>
              <a:rPr lang="en-US" altLang="en-US" dirty="0"/>
              <a:t> Must Match IRS Master File</a:t>
            </a:r>
          </a:p>
          <a:p>
            <a:r>
              <a:rPr lang="en-US" altLang="en-US" dirty="0"/>
              <a:t> Compare all source documents with data input &amp; supply missing or incorrect data</a:t>
            </a:r>
          </a:p>
          <a:p>
            <a:r>
              <a:rPr lang="en-US" altLang="en-US" dirty="0"/>
              <a:t> Review completed return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8444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Step</a:t>
            </a:r>
          </a:p>
        </p:txBody>
      </p:sp>
      <p:sp>
        <p:nvSpPr>
          <p:cNvPr id="1101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Make reasonableness check by comparing with prior year return</a:t>
            </a:r>
          </a:p>
          <a:p>
            <a:r>
              <a:rPr lang="en-US" altLang="en-US" dirty="0"/>
              <a:t> Make sure all Quality Review items listed in Part VIII of Intake/Interview sheet were addressed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b="1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1824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Who Can QR?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altLang="en-US" dirty="0">
                <a:solidFill>
                  <a:srgbClr val="001132"/>
                </a:solidFill>
              </a:rPr>
              <a:t> Quality Review requires a “second set of eyes.”  </a:t>
            </a:r>
          </a:p>
          <a:p>
            <a:r>
              <a:rPr lang="en-US" altLang="en-US" dirty="0">
                <a:solidFill>
                  <a:srgbClr val="001132"/>
                </a:solidFill>
              </a:rPr>
              <a:t> It cannot be done by the counselor who prepared the return</a:t>
            </a:r>
          </a:p>
          <a:p>
            <a:r>
              <a:rPr lang="en-US" altLang="en-US" dirty="0">
                <a:solidFill>
                  <a:srgbClr val="001132"/>
                </a:solidFill>
              </a:rPr>
              <a:t> Must be a certified counselor</a:t>
            </a:r>
          </a:p>
          <a:p>
            <a:r>
              <a:rPr lang="en-US" altLang="en-US" dirty="0">
                <a:solidFill>
                  <a:srgbClr val="001132"/>
                </a:solidFill>
              </a:rPr>
              <a:t> The taxpayer CANNOT be the “second set of eyes”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12-12-2016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TY2015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 descr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8035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6|1.3|1.1|1.4|3.9|1.8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348</Words>
  <Application>Microsoft Office PowerPoint</Application>
  <PresentationFormat>On-screen Show (4:3)</PresentationFormat>
  <Paragraphs>87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Wingdings</vt:lpstr>
      <vt:lpstr>NJ Template 06</vt:lpstr>
      <vt:lpstr>Quality Review Is Mandatory</vt:lpstr>
      <vt:lpstr>Quality Review Summary</vt:lpstr>
      <vt:lpstr>Why Do a Quality Review?</vt:lpstr>
      <vt:lpstr>Common Errors</vt:lpstr>
      <vt:lpstr>Potential TaxSlayer Problems</vt:lpstr>
      <vt:lpstr>Taxpayer Information Verification</vt:lpstr>
      <vt:lpstr>Final Step</vt:lpstr>
      <vt:lpstr>Who Can QR?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2016-12-12T21:00:59Z</dcterms:modified>
</cp:coreProperties>
</file>